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61" d="100"/>
          <a:sy n="61" d="100"/>
        </p:scale>
        <p:origin x="108"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2299523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704968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1306049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3193796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789617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1390661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2210791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1288481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143258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2041999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981C0A-B78D-45EC-90E7-3E52D0A9B9F7}" type="datetimeFigureOut">
              <a:rPr lang="en-GB" smtClean="0"/>
              <a:t>27/01/2016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E1FAA02-AD8B-4520-81D9-835C4EDD5809}" type="slidenum">
              <a:rPr lang="en-GB" smtClean="0"/>
              <a:t>‹#›</a:t>
            </a:fld>
            <a:endParaRPr lang="en-GB" dirty="0"/>
          </a:p>
        </p:txBody>
      </p:sp>
    </p:spTree>
    <p:extLst>
      <p:ext uri="{BB962C8B-B14F-4D97-AF65-F5344CB8AC3E}">
        <p14:creationId xmlns:p14="http://schemas.microsoft.com/office/powerpoint/2010/main" val="4153875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981C0A-B78D-45EC-90E7-3E52D0A9B9F7}" type="datetimeFigureOut">
              <a:rPr lang="en-GB" smtClean="0"/>
              <a:t>27/01/2016</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1FAA02-AD8B-4520-81D9-835C4EDD5809}" type="slidenum">
              <a:rPr lang="en-GB" smtClean="0"/>
              <a:t>‹#›</a:t>
            </a:fld>
            <a:endParaRPr lang="en-GB" dirty="0"/>
          </a:p>
        </p:txBody>
      </p:sp>
    </p:spTree>
    <p:extLst>
      <p:ext uri="{BB962C8B-B14F-4D97-AF65-F5344CB8AC3E}">
        <p14:creationId xmlns:p14="http://schemas.microsoft.com/office/powerpoint/2010/main" val="2631580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MBA – Anglia Ruskin University</a:t>
            </a:r>
            <a:endParaRPr lang="en-GB" dirty="0"/>
          </a:p>
        </p:txBody>
      </p:sp>
      <p:sp>
        <p:nvSpPr>
          <p:cNvPr id="3" name="Subtitle 2"/>
          <p:cNvSpPr>
            <a:spLocks noGrp="1"/>
          </p:cNvSpPr>
          <p:nvPr>
            <p:ph type="subTitle" idx="1"/>
          </p:nvPr>
        </p:nvSpPr>
        <p:spPr/>
        <p:txBody>
          <a:bodyPr/>
          <a:lstStyle/>
          <a:p>
            <a:r>
              <a:rPr lang="en-GB" dirty="0" smtClean="0"/>
              <a:t>The Sustainable Development Goals and Business</a:t>
            </a:r>
          </a:p>
          <a:p>
            <a:r>
              <a:rPr lang="en-GB" dirty="0" smtClean="0"/>
              <a:t>Wednesday 15</a:t>
            </a:r>
            <a:r>
              <a:rPr lang="en-GB" baseline="30000" dirty="0" smtClean="0"/>
              <a:t>th</a:t>
            </a:r>
            <a:r>
              <a:rPr lang="en-GB" dirty="0" smtClean="0"/>
              <a:t> February, 2016.</a:t>
            </a:r>
            <a:endParaRPr lang="en-GB" dirty="0"/>
          </a:p>
        </p:txBody>
      </p:sp>
    </p:spTree>
    <p:extLst>
      <p:ext uri="{BB962C8B-B14F-4D97-AF65-F5344CB8AC3E}">
        <p14:creationId xmlns:p14="http://schemas.microsoft.com/office/powerpoint/2010/main" val="3221015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SDG’s - 2</a:t>
            </a:r>
            <a:endParaRPr lang="en-GB" dirty="0"/>
          </a:p>
        </p:txBody>
      </p:sp>
      <p:sp>
        <p:nvSpPr>
          <p:cNvPr id="3" name="Content Placeholder 2"/>
          <p:cNvSpPr>
            <a:spLocks noGrp="1"/>
          </p:cNvSpPr>
          <p:nvPr>
            <p:ph idx="1"/>
          </p:nvPr>
        </p:nvSpPr>
        <p:spPr/>
        <p:txBody>
          <a:bodyPr>
            <a:normAutofit fontScale="62500" lnSpcReduction="20000"/>
          </a:bodyPr>
          <a:lstStyle/>
          <a:p>
            <a:r>
              <a:rPr lang="en-GB" sz="2900" b="1" dirty="0" smtClean="0">
                <a:effectLst/>
              </a:rPr>
              <a:t>Economy</a:t>
            </a:r>
            <a:r>
              <a:rPr lang="en-GB" sz="2900" dirty="0" smtClean="0">
                <a:effectLst/>
              </a:rPr>
              <a:t> - Promote sustained, inclusive and sustainable economic growth, full and productive employment and decent work for all</a:t>
            </a:r>
          </a:p>
          <a:p>
            <a:r>
              <a:rPr lang="en-GB" sz="2900" b="1" dirty="0" smtClean="0">
                <a:effectLst/>
              </a:rPr>
              <a:t>Infrastructure</a:t>
            </a:r>
            <a:r>
              <a:rPr lang="en-GB" sz="2900" dirty="0" smtClean="0">
                <a:effectLst/>
              </a:rPr>
              <a:t> - Build resilient infrastructure, promote inclusive and sustainable industrialisation and foster innovation</a:t>
            </a:r>
          </a:p>
          <a:p>
            <a:r>
              <a:rPr lang="en-GB" sz="2900" b="1" dirty="0" smtClean="0">
                <a:effectLst/>
              </a:rPr>
              <a:t>Inequality</a:t>
            </a:r>
            <a:r>
              <a:rPr lang="en-GB" sz="2900" dirty="0" smtClean="0">
                <a:effectLst/>
              </a:rPr>
              <a:t> - Reduce inequality within and among countries</a:t>
            </a:r>
          </a:p>
          <a:p>
            <a:r>
              <a:rPr lang="en-GB" sz="2900" b="1" dirty="0" smtClean="0">
                <a:effectLst/>
              </a:rPr>
              <a:t>Habitation</a:t>
            </a:r>
            <a:r>
              <a:rPr lang="en-GB" sz="2900" dirty="0" smtClean="0">
                <a:effectLst/>
              </a:rPr>
              <a:t> - Make cities and human settlements inclusive, safe, resilient and sustainable</a:t>
            </a:r>
          </a:p>
          <a:p>
            <a:r>
              <a:rPr lang="en-GB" sz="2900" b="1" dirty="0" smtClean="0">
                <a:effectLst/>
              </a:rPr>
              <a:t>Consumption</a:t>
            </a:r>
            <a:r>
              <a:rPr lang="en-GB" sz="2900" dirty="0" smtClean="0">
                <a:effectLst/>
              </a:rPr>
              <a:t> - Ensure sustainable consumption and production patterns</a:t>
            </a:r>
          </a:p>
          <a:p>
            <a:r>
              <a:rPr lang="en-GB" sz="2900" b="1" dirty="0" smtClean="0">
                <a:effectLst/>
              </a:rPr>
              <a:t>Climate</a:t>
            </a:r>
            <a:r>
              <a:rPr lang="en-GB" sz="2900" dirty="0" smtClean="0">
                <a:effectLst/>
              </a:rPr>
              <a:t> - Take urgent action to combat climate change and its impacts</a:t>
            </a:r>
          </a:p>
          <a:p>
            <a:r>
              <a:rPr lang="en-GB" sz="2900" b="1" dirty="0" smtClean="0">
                <a:effectLst/>
              </a:rPr>
              <a:t>Marine-ecosystems</a:t>
            </a:r>
            <a:r>
              <a:rPr lang="en-GB" sz="2900" dirty="0" smtClean="0">
                <a:effectLst/>
              </a:rPr>
              <a:t> - Conserve and sustainably use the oceans, seas and marine resources</a:t>
            </a:r>
            <a:r>
              <a:rPr lang="en-GB" sz="2900" dirty="0"/>
              <a:t> </a:t>
            </a:r>
            <a:r>
              <a:rPr lang="en-GB" sz="2900" dirty="0" smtClean="0">
                <a:effectLst/>
              </a:rPr>
              <a:t>for sustainable development</a:t>
            </a:r>
          </a:p>
          <a:p>
            <a:r>
              <a:rPr lang="en-GB" sz="2900" b="1" dirty="0" smtClean="0">
                <a:effectLst/>
              </a:rPr>
              <a:t>Ecosystems</a:t>
            </a:r>
            <a:r>
              <a:rPr lang="en-GB" sz="2900" dirty="0" smtClean="0">
                <a:effectLst/>
              </a:rPr>
              <a:t> - Protect, restore and promote sustainable use of terrestrial ecosystems, sustainably manage forests, combat desertification, and halt and reverse land degradation and halt biodiversity loss</a:t>
            </a:r>
          </a:p>
          <a:p>
            <a:r>
              <a:rPr lang="en-GB" sz="2900" b="1" dirty="0" smtClean="0">
                <a:effectLst/>
              </a:rPr>
              <a:t>Institutions</a:t>
            </a:r>
            <a:r>
              <a:rPr lang="en-GB" sz="2900" dirty="0" smtClean="0">
                <a:effectLst/>
              </a:rPr>
              <a:t> - Promote peaceful and inclusive societies for sustainable development, provide access to justice for all and build effective, accountable and inclusive institutions at all levels</a:t>
            </a:r>
          </a:p>
          <a:p>
            <a:r>
              <a:rPr lang="en-GB" sz="2900" b="1" dirty="0" smtClean="0">
                <a:effectLst/>
              </a:rPr>
              <a:t>Sustainability</a:t>
            </a:r>
            <a:r>
              <a:rPr lang="en-GB" sz="2900" dirty="0" smtClean="0">
                <a:effectLst/>
              </a:rPr>
              <a:t> - Strengthen the means of implementation and revitalise the global partnership for sustainable development</a:t>
            </a:r>
          </a:p>
          <a:p>
            <a:endParaRPr lang="en-GB" sz="2900" dirty="0" smtClean="0"/>
          </a:p>
          <a:p>
            <a:endParaRPr lang="en-GB" dirty="0"/>
          </a:p>
        </p:txBody>
      </p:sp>
    </p:spTree>
    <p:extLst>
      <p:ext uri="{BB962C8B-B14F-4D97-AF65-F5344CB8AC3E}">
        <p14:creationId xmlns:p14="http://schemas.microsoft.com/office/powerpoint/2010/main" val="6523561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Business?</a:t>
            </a:r>
            <a:endParaRPr lang="en-GB" dirty="0"/>
          </a:p>
        </p:txBody>
      </p:sp>
      <p:sp>
        <p:nvSpPr>
          <p:cNvPr id="3" name="Content Placeholder 2"/>
          <p:cNvSpPr>
            <a:spLocks noGrp="1"/>
          </p:cNvSpPr>
          <p:nvPr>
            <p:ph idx="1"/>
          </p:nvPr>
        </p:nvSpPr>
        <p:spPr/>
        <p:txBody>
          <a:bodyPr>
            <a:normAutofit lnSpcReduction="10000"/>
          </a:bodyPr>
          <a:lstStyle/>
          <a:p>
            <a:r>
              <a:rPr lang="en-GB" dirty="0" smtClean="0"/>
              <a:t>Long list ( too many) BUT plenty of areas of interest</a:t>
            </a:r>
          </a:p>
          <a:p>
            <a:r>
              <a:rPr lang="en-GB" dirty="0" smtClean="0"/>
              <a:t>Poverty, food – look for new ways of expanding yields without costly/dangerous artificial means, reduce rural/urban drift, enhance status of food production</a:t>
            </a:r>
          </a:p>
          <a:p>
            <a:r>
              <a:rPr lang="en-GB" dirty="0" smtClean="0"/>
              <a:t>Community finance (micro finance), female focused, engage more of the population in creating wealth</a:t>
            </a:r>
          </a:p>
          <a:p>
            <a:r>
              <a:rPr lang="en-GB" dirty="0" smtClean="0"/>
              <a:t>Build tax base – beginnings of Public and Merit Goods and a functioning State</a:t>
            </a:r>
          </a:p>
          <a:p>
            <a:r>
              <a:rPr lang="en-GB" dirty="0" smtClean="0"/>
              <a:t>Develop ways of applying SMART technology to education, health</a:t>
            </a:r>
          </a:p>
          <a:p>
            <a:r>
              <a:rPr lang="en-GB" dirty="0" smtClean="0"/>
              <a:t>Bring the majority of globes population into YOUR markets</a:t>
            </a:r>
            <a:endParaRPr lang="en-GB" dirty="0"/>
          </a:p>
        </p:txBody>
      </p:sp>
    </p:spTree>
    <p:extLst>
      <p:ext uri="{BB962C8B-B14F-4D97-AF65-F5344CB8AC3E}">
        <p14:creationId xmlns:p14="http://schemas.microsoft.com/office/powerpoint/2010/main" val="3285353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Business - 2</a:t>
            </a:r>
            <a:endParaRPr lang="en-GB" dirty="0"/>
          </a:p>
        </p:txBody>
      </p:sp>
      <p:sp>
        <p:nvSpPr>
          <p:cNvPr id="3" name="Content Placeholder 2"/>
          <p:cNvSpPr>
            <a:spLocks noGrp="1"/>
          </p:cNvSpPr>
          <p:nvPr>
            <p:ph idx="1"/>
          </p:nvPr>
        </p:nvSpPr>
        <p:spPr/>
        <p:txBody>
          <a:bodyPr/>
          <a:lstStyle/>
          <a:p>
            <a:r>
              <a:rPr lang="en-GB" dirty="0" smtClean="0"/>
              <a:t>Harness science to deliver clean water, safer maternal and infant care – reduced birth rates, allow women into the workforce, look for ways of blending tradition with modernity</a:t>
            </a:r>
          </a:p>
          <a:p>
            <a:r>
              <a:rPr lang="en-GB" dirty="0" smtClean="0"/>
              <a:t>Work on ways of reducing informal sector and building the formal sector – sustainable energy – do they have to ‘develop’ in the same ways as we did – NO – WE can’t afford for them to do so!</a:t>
            </a:r>
          </a:p>
          <a:p>
            <a:r>
              <a:rPr lang="en-GB" dirty="0" smtClean="0"/>
              <a:t>Begin to address climate change – which will impact more on developing world than the developed – accept the fragility of eco-systems, build capacity, strengthen the legitimacy of government</a:t>
            </a:r>
          </a:p>
          <a:p>
            <a:r>
              <a:rPr lang="en-GB" dirty="0" smtClean="0"/>
              <a:t>Release potential, encourage risk, develop effective systems</a:t>
            </a:r>
          </a:p>
          <a:p>
            <a:endParaRPr lang="en-GB" dirty="0" smtClean="0"/>
          </a:p>
          <a:p>
            <a:endParaRPr lang="en-GB" dirty="0" smtClean="0"/>
          </a:p>
          <a:p>
            <a:endParaRPr lang="en-GB" dirty="0"/>
          </a:p>
        </p:txBody>
      </p:sp>
    </p:spTree>
    <p:extLst>
      <p:ext uri="{BB962C8B-B14F-4D97-AF65-F5344CB8AC3E}">
        <p14:creationId xmlns:p14="http://schemas.microsoft.com/office/powerpoint/2010/main" val="243418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Partnerships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Collaborate – interdependence, re-build post conflict States, deliver simple, effective and profitable ways of developing resources that are NOT based on the old exploitative ways</a:t>
            </a:r>
          </a:p>
          <a:p>
            <a:r>
              <a:rPr lang="en-GB" dirty="0" smtClean="0"/>
              <a:t>Nespresso has been working with Technoserv</a:t>
            </a:r>
            <a:r>
              <a:rPr lang="en-GB" dirty="0"/>
              <a:t>e</a:t>
            </a:r>
            <a:r>
              <a:rPr lang="en-GB" dirty="0" smtClean="0"/>
              <a:t> in the Yei region of South Sudan. Over the last two years, Nespresso has worked with more than 300 small-holder farmers to purchase and export 12 metric tons of fully washed green coffee. Several hundred farmers have received agronomy training while the civil war has raged.</a:t>
            </a:r>
          </a:p>
          <a:p>
            <a:r>
              <a:rPr lang="en-GB" dirty="0" smtClean="0"/>
              <a:t>Corporate Social Responsibility - the Sustainable Development Goals are best seen as a “lighthouse” for all stakeholders engaged in the development process, both as a guide to decision-making and a measurement of progress.</a:t>
            </a:r>
            <a:endParaRPr lang="en-GB" dirty="0"/>
          </a:p>
        </p:txBody>
      </p:sp>
    </p:spTree>
    <p:extLst>
      <p:ext uri="{BB962C8B-B14F-4D97-AF65-F5344CB8AC3E}">
        <p14:creationId xmlns:p14="http://schemas.microsoft.com/office/powerpoint/2010/main" val="9950440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Ways forward</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Kellogg Co., for instance, has instituted programmes to encourage participants at multiple levels of its </a:t>
            </a:r>
            <a:r>
              <a:rPr lang="en-GB" b="1" dirty="0" smtClean="0"/>
              <a:t>supply chain </a:t>
            </a:r>
            <a:r>
              <a:rPr lang="en-GB" dirty="0" smtClean="0"/>
              <a:t>to adopt practices and technologies that encourage agricultural sustainability, understanding the long-term benefit to its own business.  </a:t>
            </a:r>
          </a:p>
          <a:p>
            <a:r>
              <a:rPr lang="en-GB" dirty="0" smtClean="0"/>
              <a:t>“We are working closely with supply chain partners, industry allies and local governments to address issues in the SDGs like relieving hunger, improving food security and nutrition and promoting sustainable agriculture, in areas where we live, work and source,”</a:t>
            </a:r>
          </a:p>
          <a:p>
            <a:r>
              <a:rPr lang="en-GB" dirty="0" smtClean="0"/>
              <a:t>If the SDG indicators can be formulated so that companies can set sustainability commitments related to their core business, measure progress, and report against them in line with the SDGs, the private sector should feel increasingly comfortable making public sustainability commitments.</a:t>
            </a:r>
          </a:p>
          <a:p>
            <a:endParaRPr lang="en-GB" dirty="0"/>
          </a:p>
        </p:txBody>
      </p:sp>
    </p:spTree>
    <p:extLst>
      <p:ext uri="{BB962C8B-B14F-4D97-AF65-F5344CB8AC3E}">
        <p14:creationId xmlns:p14="http://schemas.microsoft.com/office/powerpoint/2010/main" val="2323967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Problems</a:t>
            </a:r>
            <a:endParaRPr lang="en-GB" dirty="0"/>
          </a:p>
        </p:txBody>
      </p:sp>
      <p:sp>
        <p:nvSpPr>
          <p:cNvPr id="3" name="Content Placeholder 2"/>
          <p:cNvSpPr>
            <a:spLocks noGrp="1"/>
          </p:cNvSpPr>
          <p:nvPr>
            <p:ph idx="1"/>
          </p:nvPr>
        </p:nvSpPr>
        <p:spPr/>
        <p:txBody>
          <a:bodyPr/>
          <a:lstStyle/>
          <a:p>
            <a:r>
              <a:rPr lang="en-GB" dirty="0" smtClean="0"/>
              <a:t>Getting this right in practice won’t be simple, of course. For instance, it’s unlikely that one measurement framework per goal will work for every company — ultimately, different sectors may have to develop their own frameworks and aggregate impacts at an industry level, with the U.N. aggregating at a global level. </a:t>
            </a:r>
          </a:p>
          <a:p>
            <a:r>
              <a:rPr lang="en-GB" dirty="0" smtClean="0"/>
              <a:t>Verification is another challenge — who will confirm the accuracy of all this data, and how? And how do we best engage companies in places like China, or small and growing enterprises in developing countries themselves?</a:t>
            </a:r>
          </a:p>
          <a:p>
            <a:endParaRPr lang="en-GB" dirty="0"/>
          </a:p>
        </p:txBody>
      </p:sp>
    </p:spTree>
    <p:extLst>
      <p:ext uri="{BB962C8B-B14F-4D97-AF65-F5344CB8AC3E}">
        <p14:creationId xmlns:p14="http://schemas.microsoft.com/office/powerpoint/2010/main" val="28760836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solutions</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“Evaluation and accountability against quantifiable metrics for the SDGs are essential to drive progress,” says Wales of SABMiller. “Business thrives in such a culture — in fact, it is the most effective institution in that regard. So businesses should be involved in helping to create this framework, with consideration of how business processes and data collection can contribute.”</a:t>
            </a:r>
          </a:p>
          <a:p>
            <a:r>
              <a:rPr lang="en-GB" dirty="0" smtClean="0"/>
              <a:t>For instance, TechnoServe has found the Shared Approaches Framework (now being developed and tested by leading food companies and NGOs coordinated by the Sustainable Food Lab) to include useful indicators for a variety of stakeholders when assessing sustainability in smallholder supply chains, a key area of our work to improve farmer productivity and livelihoods.</a:t>
            </a:r>
          </a:p>
          <a:p>
            <a:r>
              <a:rPr lang="en-GB" dirty="0" smtClean="0"/>
              <a:t>The Sustainability Consortium, a non-profit with more than 100 members that include NGOs, academic partners and corporations like Wal-Mart, Coca-Cola, and Marks &amp; Spencer, has developed common standards for sustainability measurement across a range of consumer categories. “There are many lessons that can be learned from these collaborative efforts that could be applied to the SDGs,” suggests Beth Keck, senior director for women’s economic empowerment at Wal-Mart.</a:t>
            </a:r>
          </a:p>
          <a:p>
            <a:endParaRPr lang="en-GB" dirty="0"/>
          </a:p>
        </p:txBody>
      </p:sp>
    </p:spTree>
    <p:extLst>
      <p:ext uri="{BB962C8B-B14F-4D97-AF65-F5344CB8AC3E}">
        <p14:creationId xmlns:p14="http://schemas.microsoft.com/office/powerpoint/2010/main" val="36829713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solutions</a:t>
            </a:r>
            <a:endParaRPr lang="en-GB" dirty="0"/>
          </a:p>
        </p:txBody>
      </p:sp>
      <p:sp>
        <p:nvSpPr>
          <p:cNvPr id="3" name="Content Placeholder 2"/>
          <p:cNvSpPr>
            <a:spLocks noGrp="1"/>
          </p:cNvSpPr>
          <p:nvPr>
            <p:ph idx="1"/>
          </p:nvPr>
        </p:nvSpPr>
        <p:spPr/>
        <p:txBody>
          <a:bodyPr>
            <a:normAutofit fontScale="70000" lnSpcReduction="20000"/>
          </a:bodyPr>
          <a:lstStyle/>
          <a:p>
            <a:r>
              <a:rPr lang="en-GB" dirty="0"/>
              <a:t>T</a:t>
            </a:r>
            <a:r>
              <a:rPr lang="en-GB" dirty="0" smtClean="0"/>
              <a:t>he U.N. Global Compact, the Global Reporting Initiative and the World Business Council for Sustainable Development, are developing toolkits that will map SDG targets to GRI’s corporate sustainability reporting framework, in order to help companies track their contributions to the U.N. goals</a:t>
            </a:r>
          </a:p>
          <a:p>
            <a:r>
              <a:rPr lang="en-GB" dirty="0" smtClean="0"/>
              <a:t>All of the above are central to your futures - a John F. Kennedy quote to illuminate the power of goal-setting:</a:t>
            </a:r>
          </a:p>
          <a:p>
            <a:r>
              <a:rPr lang="en-GB" i="1" dirty="0" smtClean="0"/>
              <a:t>“By defining our goal more clearly, by making it seem more manageable and less remote, we can help all peoples to see it, to draw hope from it, and to move irresistibly towards it.”</a:t>
            </a:r>
            <a:endParaRPr lang="en-GB" dirty="0" smtClean="0"/>
          </a:p>
          <a:p>
            <a:r>
              <a:rPr lang="en-GB" b="1" dirty="0" smtClean="0"/>
              <a:t>The key impacts of the Development Goals:</a:t>
            </a:r>
          </a:p>
          <a:p>
            <a:r>
              <a:rPr lang="en-GB" dirty="0" smtClean="0"/>
              <a:t>Catalyse social mobilisation;</a:t>
            </a:r>
          </a:p>
          <a:p>
            <a:r>
              <a:rPr lang="en-GB" dirty="0" smtClean="0"/>
              <a:t>Create peer pressure; - develop their leaders of tomorrow</a:t>
            </a:r>
          </a:p>
          <a:p>
            <a:r>
              <a:rPr lang="en-GB" dirty="0" smtClean="0"/>
              <a:t>Spur networks of expertise, knowledge and practice into action around sustainable development challenges</a:t>
            </a:r>
          </a:p>
          <a:p>
            <a:r>
              <a:rPr lang="en-GB" dirty="0" smtClean="0"/>
              <a:t>Mobilise stakeholder networks for a common purpose</a:t>
            </a:r>
          </a:p>
          <a:p>
            <a:r>
              <a:rPr lang="en-GB" dirty="0" smtClean="0"/>
              <a:t>Make stakeholders feel useful</a:t>
            </a:r>
          </a:p>
          <a:p>
            <a:endParaRPr lang="en-GB" dirty="0"/>
          </a:p>
        </p:txBody>
      </p:sp>
      <p:sp>
        <p:nvSpPr>
          <p:cNvPr id="4"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0" tIns="26737776" rIns="6348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This </a:t>
            </a:r>
          </a:p>
        </p:txBody>
      </p:sp>
      <p:sp>
        <p:nvSpPr>
          <p:cNvPr id="5" name="Rectangle 2"/>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0" tIns="26737776" rIns="6348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This </a:t>
            </a:r>
          </a:p>
        </p:txBody>
      </p:sp>
      <p:sp>
        <p:nvSpPr>
          <p:cNvPr id="6" name="Rectangle 3"/>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0" tIns="26737776" rIns="6348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This </a:t>
            </a:r>
          </a:p>
        </p:txBody>
      </p:sp>
      <p:sp>
        <p:nvSpPr>
          <p:cNvPr id="7" name="Rectangle 4"/>
          <p:cNvSpPr>
            <a:spLocks noChangeArrowheads="1"/>
          </p:cNvSpPr>
          <p:nvPr/>
        </p:nvSpPr>
        <p:spPr bwMode="auto">
          <a:xfrm>
            <a:off x="45720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0" tIns="26737776" rIns="6348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This </a:t>
            </a:r>
          </a:p>
        </p:txBody>
      </p:sp>
    </p:spTree>
    <p:extLst>
      <p:ext uri="{BB962C8B-B14F-4D97-AF65-F5344CB8AC3E}">
        <p14:creationId xmlns:p14="http://schemas.microsoft.com/office/powerpoint/2010/main" val="41083979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challenges for you</a:t>
            </a:r>
            <a:endParaRPr lang="en-GB" dirty="0"/>
          </a:p>
        </p:txBody>
      </p:sp>
      <p:sp>
        <p:nvSpPr>
          <p:cNvPr id="3" name="Content Placeholder 2"/>
          <p:cNvSpPr>
            <a:spLocks noGrp="1"/>
          </p:cNvSpPr>
          <p:nvPr>
            <p:ph idx="1"/>
          </p:nvPr>
        </p:nvSpPr>
        <p:spPr/>
        <p:txBody>
          <a:bodyPr/>
          <a:lstStyle/>
          <a:p>
            <a:r>
              <a:rPr lang="en-GB" dirty="0" smtClean="0"/>
              <a:t>SDGs are a great opportunity to take these new principles and objectives and go to the supply chain and say, look — these aren’t my standards, this is from the UN, not just another code of conduct from above.</a:t>
            </a:r>
          </a:p>
          <a:p>
            <a:r>
              <a:rPr lang="en-GB" dirty="0" smtClean="0"/>
              <a:t>The money and the will are there – what part will you play?</a:t>
            </a:r>
          </a:p>
          <a:p>
            <a:endParaRPr lang="en-GB" dirty="0"/>
          </a:p>
          <a:p>
            <a:r>
              <a:rPr lang="en-GB" dirty="0" smtClean="0"/>
              <a:t>Let’s discuss this – over to you!</a:t>
            </a:r>
            <a:endParaRPr lang="en-GB" dirty="0"/>
          </a:p>
        </p:txBody>
      </p:sp>
    </p:spTree>
    <p:extLst>
      <p:ext uri="{BB962C8B-B14F-4D97-AF65-F5344CB8AC3E}">
        <p14:creationId xmlns:p14="http://schemas.microsoft.com/office/powerpoint/2010/main" val="21888077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background material – how did we come to even think about ‘development?’</a:t>
            </a:r>
            <a:endParaRPr lang="en-GB" dirty="0"/>
          </a:p>
        </p:txBody>
      </p:sp>
      <p:sp>
        <p:nvSpPr>
          <p:cNvPr id="3" name="Content Placeholder 2"/>
          <p:cNvSpPr>
            <a:spLocks noGrp="1"/>
          </p:cNvSpPr>
          <p:nvPr>
            <p:ph idx="1"/>
          </p:nvPr>
        </p:nvSpPr>
        <p:spPr/>
        <p:txBody>
          <a:bodyPr/>
          <a:lstStyle/>
          <a:p>
            <a:r>
              <a:rPr lang="en-GB" dirty="0" smtClean="0"/>
              <a:t>Let’s start with WW1 – reparation payments, Empire, rise of Fascism, financial crisis, move to war</a:t>
            </a:r>
          </a:p>
          <a:p>
            <a:r>
              <a:rPr lang="en-GB" dirty="0" smtClean="0"/>
              <a:t>Atomic Bomb, UN, Israel/Arab problem, secrets given to USSR – Col War/Arms Race, Korea, Suez, Vietnam, Oil Crisis, End of Empire, Neo-Classical Consensus, </a:t>
            </a:r>
          </a:p>
          <a:p>
            <a:r>
              <a:rPr lang="en-GB" dirty="0" smtClean="0"/>
              <a:t>Fall of Berlin Wall, end of USSR, expansion of EU</a:t>
            </a:r>
          </a:p>
          <a:p>
            <a:r>
              <a:rPr lang="en-GB" dirty="0" smtClean="0"/>
              <a:t>Against this rather brief analysis of post 1945 came a search for more humanitarian approach, greater awareness of the ‘have’s and the have nots’. Independence of India, Africa and other parts of the world. Need to address the disparities, of which knew little</a:t>
            </a:r>
            <a:endParaRPr lang="en-GB" dirty="0"/>
          </a:p>
        </p:txBody>
      </p:sp>
    </p:spTree>
    <p:extLst>
      <p:ext uri="{BB962C8B-B14F-4D97-AF65-F5344CB8AC3E}">
        <p14:creationId xmlns:p14="http://schemas.microsoft.com/office/powerpoint/2010/main" val="3584953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arrival of a new way</a:t>
            </a:r>
            <a:endParaRPr lang="en-GB" dirty="0"/>
          </a:p>
        </p:txBody>
      </p:sp>
      <p:sp>
        <p:nvSpPr>
          <p:cNvPr id="3" name="Content Placeholder 2"/>
          <p:cNvSpPr>
            <a:spLocks noGrp="1"/>
          </p:cNvSpPr>
          <p:nvPr>
            <p:ph idx="1"/>
          </p:nvPr>
        </p:nvSpPr>
        <p:spPr/>
        <p:txBody>
          <a:bodyPr/>
          <a:lstStyle/>
          <a:p>
            <a:r>
              <a:rPr lang="en-GB" dirty="0" smtClean="0"/>
              <a:t>UN and its major components – peacekeeping</a:t>
            </a:r>
          </a:p>
          <a:p>
            <a:r>
              <a:rPr lang="en-GB" dirty="0" smtClean="0"/>
              <a:t>Human Rights</a:t>
            </a:r>
          </a:p>
          <a:p>
            <a:r>
              <a:rPr lang="en-GB" dirty="0" smtClean="0"/>
              <a:t>Independence of India</a:t>
            </a:r>
          </a:p>
          <a:p>
            <a:r>
              <a:rPr lang="en-GB" dirty="0" smtClean="0"/>
              <a:t>End of British and French colonialism</a:t>
            </a:r>
          </a:p>
          <a:p>
            <a:r>
              <a:rPr lang="en-GB" dirty="0" smtClean="0"/>
              <a:t>Need to address inequalities</a:t>
            </a:r>
          </a:p>
          <a:p>
            <a:r>
              <a:rPr lang="en-GB" dirty="0" smtClean="0"/>
              <a:t>Nuclear Age</a:t>
            </a:r>
          </a:p>
          <a:p>
            <a:r>
              <a:rPr lang="en-GB" dirty="0" smtClean="0"/>
              <a:t>Two super powers</a:t>
            </a:r>
          </a:p>
          <a:p>
            <a:r>
              <a:rPr lang="en-GB" dirty="0" smtClean="0"/>
              <a:t>Emergence of EU and the consideration of other trading blocks</a:t>
            </a:r>
            <a:endParaRPr lang="en-GB" dirty="0"/>
          </a:p>
        </p:txBody>
      </p:sp>
    </p:spTree>
    <p:extLst>
      <p:ext uri="{BB962C8B-B14F-4D97-AF65-F5344CB8AC3E}">
        <p14:creationId xmlns:p14="http://schemas.microsoft.com/office/powerpoint/2010/main" val="418334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development movement – the causes</a:t>
            </a:r>
            <a:endParaRPr lang="en-GB" dirty="0"/>
          </a:p>
        </p:txBody>
      </p:sp>
      <p:sp>
        <p:nvSpPr>
          <p:cNvPr id="3" name="Content Placeholder 2"/>
          <p:cNvSpPr>
            <a:spLocks noGrp="1"/>
          </p:cNvSpPr>
          <p:nvPr>
            <p:ph idx="1"/>
          </p:nvPr>
        </p:nvSpPr>
        <p:spPr/>
        <p:txBody>
          <a:bodyPr>
            <a:normAutofit fontScale="77500" lnSpcReduction="20000"/>
          </a:bodyPr>
          <a:lstStyle/>
          <a:p>
            <a:pPr lvl="0"/>
            <a:r>
              <a:rPr lang="en-GB" dirty="0"/>
              <a:t>the need for reconstruction in the immediate aftermath of WW2 – </a:t>
            </a:r>
            <a:r>
              <a:rPr lang="en-GB" b="1" dirty="0"/>
              <a:t>Marshall Aid</a:t>
            </a:r>
            <a:r>
              <a:rPr lang="en-GB" dirty="0"/>
              <a:t> in parts of Western Europe and the re-building of the Japanese economy. This awareness of the problems associated with the end of hostilities also featured in the early discussions regarding the organisation now known as </a:t>
            </a:r>
            <a:r>
              <a:rPr lang="en-GB" b="1" dirty="0"/>
              <a:t>The European Union</a:t>
            </a:r>
            <a:r>
              <a:rPr lang="en-GB" dirty="0"/>
              <a:t>. </a:t>
            </a:r>
            <a:endParaRPr lang="en-GB" dirty="0" smtClean="0"/>
          </a:p>
          <a:p>
            <a:pPr lvl="0"/>
            <a:r>
              <a:rPr lang="en-GB" dirty="0" smtClean="0"/>
              <a:t>The </a:t>
            </a:r>
            <a:r>
              <a:rPr lang="en-GB" dirty="0"/>
              <a:t>events of 1946 and the leaking of the Atomic secrets to the Soviet Union also made many western politicians aware of a potential ideological battle than would emerge. Churchill noted an ‘Iron Curtain’ and as a result of the tensions caused by the </a:t>
            </a:r>
            <a:r>
              <a:rPr lang="en-GB" b="1" dirty="0"/>
              <a:t>Berlin Blockade</a:t>
            </a:r>
            <a:r>
              <a:rPr lang="en-GB" dirty="0"/>
              <a:t> and other disagreements the </a:t>
            </a:r>
            <a:r>
              <a:rPr lang="en-GB" b="1" dirty="0"/>
              <a:t>‘Arms race’</a:t>
            </a:r>
            <a:r>
              <a:rPr lang="en-GB" dirty="0"/>
              <a:t> began and with the independence of India ‘western’ governments became conscious of the need to monitor the behaviour of some of their colonial states, especially in French Indo-China.</a:t>
            </a:r>
          </a:p>
          <a:p>
            <a:pPr lvl="0"/>
            <a:r>
              <a:rPr lang="en-GB" dirty="0"/>
              <a:t>the evolution </a:t>
            </a:r>
            <a:r>
              <a:rPr lang="en-GB" dirty="0" smtClean="0"/>
              <a:t>of "colonisation</a:t>
            </a:r>
            <a:r>
              <a:rPr lang="en-GB" dirty="0"/>
              <a:t>" into </a:t>
            </a:r>
            <a:r>
              <a:rPr lang="en-GB" dirty="0" smtClean="0"/>
              <a:t>globalization ( </a:t>
            </a:r>
            <a:r>
              <a:rPr lang="en-GB" dirty="0"/>
              <a:t>its third appearance in recent history) and the establishment of new freer trade policies between so-called 'developed' and 'underdeveloped' nations – </a:t>
            </a:r>
            <a:endParaRPr lang="en-GB" dirty="0" smtClean="0"/>
          </a:p>
          <a:p>
            <a:pPr lvl="0"/>
            <a:r>
              <a:rPr lang="en-GB" dirty="0" smtClean="0"/>
              <a:t>these </a:t>
            </a:r>
            <a:r>
              <a:rPr lang="en-GB" dirty="0"/>
              <a:t>were in part the result of the </a:t>
            </a:r>
            <a:r>
              <a:rPr lang="en-GB" b="1" dirty="0"/>
              <a:t>Bretton Woods Conference</a:t>
            </a:r>
            <a:r>
              <a:rPr lang="en-GB" dirty="0"/>
              <a:t> (USA- 1944) which had focused on reducing trade barriers and developing safer and a less volatile international trade environment.</a:t>
            </a:r>
          </a:p>
          <a:p>
            <a:endParaRPr lang="en-GB" dirty="0"/>
          </a:p>
        </p:txBody>
      </p:sp>
    </p:spTree>
    <p:extLst>
      <p:ext uri="{BB962C8B-B14F-4D97-AF65-F5344CB8AC3E}">
        <p14:creationId xmlns:p14="http://schemas.microsoft.com/office/powerpoint/2010/main" val="18976476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main targets of development</a:t>
            </a:r>
            <a:endParaRPr lang="en-GB" dirty="0"/>
          </a:p>
        </p:txBody>
      </p:sp>
      <p:sp>
        <p:nvSpPr>
          <p:cNvPr id="3" name="Content Placeholder 2"/>
          <p:cNvSpPr>
            <a:spLocks noGrp="1"/>
          </p:cNvSpPr>
          <p:nvPr>
            <p:ph idx="1"/>
          </p:nvPr>
        </p:nvSpPr>
        <p:spPr/>
        <p:txBody>
          <a:bodyPr>
            <a:normAutofit fontScale="62500" lnSpcReduction="20000"/>
          </a:bodyPr>
          <a:lstStyle/>
          <a:p>
            <a:r>
              <a:rPr lang="en-GB" dirty="0"/>
              <a:t> </a:t>
            </a:r>
          </a:p>
          <a:p>
            <a:pPr lvl="0"/>
            <a:r>
              <a:rPr lang="en-GB" b="1" dirty="0"/>
              <a:t>Economic equality</a:t>
            </a:r>
            <a:r>
              <a:rPr lang="en-GB" dirty="0"/>
              <a:t> – globalisation – class problems, political elite, inadequacy of domestic education and health systems – only the rich succeed.</a:t>
            </a:r>
          </a:p>
          <a:p>
            <a:pPr lvl="0"/>
            <a:r>
              <a:rPr lang="en-GB" b="1" dirty="0"/>
              <a:t>Dignity </a:t>
            </a:r>
            <a:r>
              <a:rPr lang="en-GB" dirty="0"/>
              <a:t>– the Universal Declaration of Human Rights begins with - "All human beings are born free and equal in dignity and rights." </a:t>
            </a:r>
          </a:p>
          <a:p>
            <a:pPr lvl="0"/>
            <a:r>
              <a:rPr lang="en-GB" b="1" dirty="0"/>
              <a:t>Greater participation</a:t>
            </a:r>
            <a:r>
              <a:rPr lang="en-GB" dirty="0"/>
              <a:t>, so reducing dependency – participatory rural assistance programmes, so avoiding lack of literacy problems</a:t>
            </a:r>
          </a:p>
          <a:p>
            <a:pPr lvl="0"/>
            <a:r>
              <a:rPr lang="en-GB" b="1" dirty="0"/>
              <a:t>Appropriateness</a:t>
            </a:r>
            <a:r>
              <a:rPr lang="en-GB" dirty="0"/>
              <a:t> – less sophisticated but more practical ways, traditional blended with modern </a:t>
            </a:r>
          </a:p>
          <a:p>
            <a:pPr lvl="0"/>
            <a:r>
              <a:rPr lang="en-GB" b="1" dirty="0"/>
              <a:t>Sustainability</a:t>
            </a:r>
            <a:r>
              <a:rPr lang="en-GB" dirty="0"/>
              <a:t> – an approach to development which takes account of economic, social and </a:t>
            </a:r>
            <a:r>
              <a:rPr lang="en-GB" dirty="0" smtClean="0"/>
              <a:t>environmental</a:t>
            </a:r>
            <a:r>
              <a:rPr lang="en-GB" dirty="0"/>
              <a:t> </a:t>
            </a:r>
            <a:r>
              <a:rPr lang="en-GB" dirty="0" smtClean="0"/>
              <a:t>factors </a:t>
            </a:r>
            <a:r>
              <a:rPr lang="en-GB" dirty="0"/>
              <a:t>to produce projects and programmes which will have results which are not dependent on finite resources.</a:t>
            </a:r>
          </a:p>
          <a:p>
            <a:pPr lvl="0"/>
            <a:r>
              <a:rPr lang="en-GB" b="1" dirty="0"/>
              <a:t>Capacity Building</a:t>
            </a:r>
            <a:r>
              <a:rPr lang="en-GB" dirty="0"/>
              <a:t> - increasing the ability of the recipients of development projects to continue their future development alone, without external support. It is a parallel concept to sustainability, as it furthers the ability of society to function independently in its own microcosm.</a:t>
            </a:r>
          </a:p>
          <a:p>
            <a:pPr lvl="0"/>
            <a:r>
              <a:rPr lang="en-GB" b="1" dirty="0"/>
              <a:t>Rights – based approach</a:t>
            </a:r>
            <a:r>
              <a:rPr lang="en-GB" dirty="0"/>
              <a:t> - the goal of the rights-based approach to development is to empower the rights-holders, or the group that does not exercise full rights, and strengthen the capacity of the duty-bearers, or the institution or government obligated to </a:t>
            </a:r>
            <a:r>
              <a:rPr lang="en-GB" dirty="0" smtClean="0"/>
              <a:t>fulfil </a:t>
            </a:r>
            <a:r>
              <a:rPr lang="en-GB" dirty="0"/>
              <a:t>these rights.</a:t>
            </a:r>
          </a:p>
          <a:p>
            <a:endParaRPr lang="en-GB" dirty="0"/>
          </a:p>
        </p:txBody>
      </p:sp>
    </p:spTree>
    <p:extLst>
      <p:ext uri="{BB962C8B-B14F-4D97-AF65-F5344CB8AC3E}">
        <p14:creationId xmlns:p14="http://schemas.microsoft.com/office/powerpoint/2010/main" val="1747364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theories in ONE slide!</a:t>
            </a:r>
            <a:endParaRPr lang="en-GB" dirty="0"/>
          </a:p>
        </p:txBody>
      </p:sp>
      <p:sp>
        <p:nvSpPr>
          <p:cNvPr id="3" name="Content Placeholder 2"/>
          <p:cNvSpPr>
            <a:spLocks noGrp="1"/>
          </p:cNvSpPr>
          <p:nvPr>
            <p:ph idx="1"/>
          </p:nvPr>
        </p:nvSpPr>
        <p:spPr/>
        <p:txBody>
          <a:bodyPr/>
          <a:lstStyle/>
          <a:p>
            <a:pPr marL="228600" lvl="1">
              <a:spcBef>
                <a:spcPts val="1000"/>
              </a:spcBef>
            </a:pPr>
            <a:r>
              <a:rPr lang="en-GB" dirty="0" smtClean="0"/>
              <a:t>Lift-off - </a:t>
            </a:r>
            <a:r>
              <a:rPr lang="en-GB" dirty="0"/>
              <a:t>Traditional society, (2) Preconditions for take-off, (3) Take-off, (4) Drive to maturity, (5) Age of high mass consumption. </a:t>
            </a:r>
          </a:p>
          <a:p>
            <a:r>
              <a:rPr lang="en-GB" sz="2400" dirty="0" smtClean="0"/>
              <a:t>Structuralism</a:t>
            </a:r>
            <a:r>
              <a:rPr lang="en-GB" b="1" dirty="0" smtClean="0"/>
              <a:t> – </a:t>
            </a:r>
            <a:r>
              <a:rPr lang="en-GB" sz="2400" dirty="0" smtClean="0"/>
              <a:t>move developing economies up the value added scale</a:t>
            </a:r>
          </a:p>
          <a:p>
            <a:r>
              <a:rPr lang="en-GB" sz="2400" dirty="0"/>
              <a:t>Dependency </a:t>
            </a:r>
            <a:r>
              <a:rPr lang="en-GB" sz="2400" dirty="0" smtClean="0"/>
              <a:t>Theory – reduce imports, promote exports</a:t>
            </a:r>
          </a:p>
          <a:p>
            <a:r>
              <a:rPr lang="en-GB" sz="2400" dirty="0"/>
              <a:t>Basic Needs </a:t>
            </a:r>
            <a:r>
              <a:rPr lang="en-GB" sz="2400" dirty="0" smtClean="0"/>
              <a:t>Theory – address extreme poverty and build markets from within</a:t>
            </a:r>
          </a:p>
          <a:p>
            <a:r>
              <a:rPr lang="en-GB" sz="2400" dirty="0"/>
              <a:t>Neo-classical/liberalist </a:t>
            </a:r>
            <a:r>
              <a:rPr lang="en-GB" sz="2400" dirty="0" smtClean="0"/>
              <a:t>theory – bring market forces into the equation</a:t>
            </a:r>
          </a:p>
          <a:p>
            <a:r>
              <a:rPr lang="en-GB" sz="2400" dirty="0" smtClean="0"/>
              <a:t>Post Development – focus on what they want and how they lived before others arrived</a:t>
            </a:r>
          </a:p>
          <a:p>
            <a:r>
              <a:rPr lang="en-GB" sz="2400" dirty="0" smtClean="0"/>
              <a:t>Sustainable Development – being aware of the impact of decisions made today on the people/environment of tomorrow</a:t>
            </a:r>
            <a:endParaRPr lang="en-GB" sz="2400" dirty="0"/>
          </a:p>
          <a:p>
            <a:endParaRPr lang="en-GB" sz="2400" dirty="0"/>
          </a:p>
          <a:p>
            <a:endParaRPr lang="en-GB" sz="2400" dirty="0"/>
          </a:p>
          <a:p>
            <a:endParaRPr lang="en-GB" sz="2400" dirty="0"/>
          </a:p>
        </p:txBody>
      </p:sp>
    </p:spTree>
    <p:extLst>
      <p:ext uri="{BB962C8B-B14F-4D97-AF65-F5344CB8AC3E}">
        <p14:creationId xmlns:p14="http://schemas.microsoft.com/office/powerpoint/2010/main" val="24121667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2000-2015</a:t>
            </a:r>
            <a:endParaRPr lang="en-GB" dirty="0"/>
          </a:p>
        </p:txBody>
      </p:sp>
      <p:sp>
        <p:nvSpPr>
          <p:cNvPr id="3" name="Content Placeholder 2"/>
          <p:cNvSpPr>
            <a:spLocks noGrp="1"/>
          </p:cNvSpPr>
          <p:nvPr>
            <p:ph idx="1"/>
          </p:nvPr>
        </p:nvSpPr>
        <p:spPr/>
        <p:txBody>
          <a:bodyPr>
            <a:normAutofit lnSpcReduction="10000"/>
          </a:bodyPr>
          <a:lstStyle/>
          <a:p>
            <a:r>
              <a:rPr lang="en-GB" dirty="0" smtClean="0"/>
              <a:t>Awareness that little had been achieved</a:t>
            </a:r>
          </a:p>
          <a:p>
            <a:r>
              <a:rPr lang="en-GB" dirty="0" smtClean="0"/>
              <a:t>MDG’s - </a:t>
            </a:r>
            <a:r>
              <a:rPr lang="en-GB" dirty="0" smtClean="0">
                <a:effectLst/>
              </a:rPr>
              <a:t>To eradicate extreme poverty and hunger</a:t>
            </a:r>
          </a:p>
          <a:p>
            <a:r>
              <a:rPr lang="en-GB" dirty="0" smtClean="0">
                <a:effectLst/>
              </a:rPr>
              <a:t>To achieve universal primary education</a:t>
            </a:r>
          </a:p>
          <a:p>
            <a:r>
              <a:rPr lang="en-GB" dirty="0" smtClean="0">
                <a:effectLst/>
              </a:rPr>
              <a:t>To promote gender equality and empower women</a:t>
            </a:r>
          </a:p>
          <a:p>
            <a:r>
              <a:rPr lang="en-GB" dirty="0" smtClean="0">
                <a:effectLst/>
              </a:rPr>
              <a:t>To reduce child mortality</a:t>
            </a:r>
          </a:p>
          <a:p>
            <a:r>
              <a:rPr lang="en-GB" dirty="0" smtClean="0">
                <a:effectLst/>
              </a:rPr>
              <a:t>To improve maternal health</a:t>
            </a:r>
          </a:p>
          <a:p>
            <a:r>
              <a:rPr lang="en-GB" dirty="0" smtClean="0">
                <a:effectLst/>
              </a:rPr>
              <a:t>To combat HIV/AIDS, malaria, and other diseases</a:t>
            </a:r>
          </a:p>
          <a:p>
            <a:r>
              <a:rPr lang="en-GB" dirty="0" smtClean="0">
                <a:effectLst/>
              </a:rPr>
              <a:t>To ensure environmental sustainability</a:t>
            </a:r>
            <a:endParaRPr lang="en-GB" baseline="30000" dirty="0"/>
          </a:p>
          <a:p>
            <a:r>
              <a:rPr lang="en-GB" dirty="0" smtClean="0">
                <a:effectLst/>
              </a:rPr>
              <a:t> To develop a global partnership for development</a:t>
            </a:r>
          </a:p>
          <a:p>
            <a:endParaRPr lang="en-GB" dirty="0"/>
          </a:p>
        </p:txBody>
      </p:sp>
    </p:spTree>
    <p:extLst>
      <p:ext uri="{BB962C8B-B14F-4D97-AF65-F5344CB8AC3E}">
        <p14:creationId xmlns:p14="http://schemas.microsoft.com/office/powerpoint/2010/main" val="3618568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MDG’s – some good, some less so</a:t>
            </a:r>
            <a:endParaRPr lang="en-GB" dirty="0"/>
          </a:p>
        </p:txBody>
      </p:sp>
      <p:sp>
        <p:nvSpPr>
          <p:cNvPr id="3" name="Content Placeholder 2"/>
          <p:cNvSpPr>
            <a:spLocks noGrp="1"/>
          </p:cNvSpPr>
          <p:nvPr>
            <p:ph idx="1"/>
          </p:nvPr>
        </p:nvSpPr>
        <p:spPr/>
        <p:txBody>
          <a:bodyPr/>
          <a:lstStyle/>
          <a:p>
            <a:r>
              <a:rPr lang="en-GB" dirty="0" smtClean="0">
                <a:effectLst/>
              </a:rPr>
              <a:t>The Millennium Development Goals, (MDGs), are the most successful global anti-poverty push in history. Governments, international organizations, and civil society groups around the world have helped to cut in half the world’s extreme poverty rate. </a:t>
            </a:r>
          </a:p>
          <a:p>
            <a:r>
              <a:rPr lang="en-GB" dirty="0" smtClean="0">
                <a:effectLst/>
              </a:rPr>
              <a:t>More girls are in school. Fewer children are dying. </a:t>
            </a:r>
          </a:p>
          <a:p>
            <a:r>
              <a:rPr lang="en-GB" dirty="0" smtClean="0">
                <a:effectLst/>
              </a:rPr>
              <a:t>The world continues to fight killer diseases, such as malaria, tuberculosis and AIDS. </a:t>
            </a:r>
            <a:endParaRPr lang="en-GB" dirty="0"/>
          </a:p>
          <a:p>
            <a:endParaRPr lang="en-GB" dirty="0" smtClean="0">
              <a:effectLst/>
            </a:endParaRPr>
          </a:p>
          <a:p>
            <a:r>
              <a:rPr lang="en-GB" dirty="0" smtClean="0"/>
              <a:t>THEY WERE A FOCUS POINT, NOW FOR THE SDG’s.</a:t>
            </a:r>
            <a:endParaRPr lang="en-GB" dirty="0" smtClean="0">
              <a:effectLst/>
            </a:endParaRPr>
          </a:p>
        </p:txBody>
      </p:sp>
    </p:spTree>
    <p:extLst>
      <p:ext uri="{BB962C8B-B14F-4D97-AF65-F5344CB8AC3E}">
        <p14:creationId xmlns:p14="http://schemas.microsoft.com/office/powerpoint/2010/main" val="857442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SDG’s – more, wider and will shape business and political policies towards the majority of the world’s population</a:t>
            </a:r>
            <a:endParaRPr lang="en-GB" dirty="0"/>
          </a:p>
        </p:txBody>
      </p:sp>
      <p:sp>
        <p:nvSpPr>
          <p:cNvPr id="3" name="Content Placeholder 2"/>
          <p:cNvSpPr>
            <a:spLocks noGrp="1"/>
          </p:cNvSpPr>
          <p:nvPr>
            <p:ph idx="1"/>
          </p:nvPr>
        </p:nvSpPr>
        <p:spPr/>
        <p:txBody>
          <a:bodyPr>
            <a:normAutofit fontScale="92500" lnSpcReduction="10000"/>
          </a:bodyPr>
          <a:lstStyle/>
          <a:p>
            <a:r>
              <a:rPr lang="en-GB" b="1" dirty="0" smtClean="0">
                <a:effectLst/>
              </a:rPr>
              <a:t>Poverty</a:t>
            </a:r>
            <a:r>
              <a:rPr lang="en-GB" dirty="0" smtClean="0">
                <a:effectLst/>
              </a:rPr>
              <a:t> - End poverty in all its forms everywhere</a:t>
            </a:r>
          </a:p>
          <a:p>
            <a:r>
              <a:rPr lang="en-GB" b="1" dirty="0" smtClean="0">
                <a:effectLst/>
              </a:rPr>
              <a:t>Food</a:t>
            </a:r>
            <a:r>
              <a:rPr lang="en-GB" dirty="0" smtClean="0">
                <a:effectLst/>
              </a:rPr>
              <a:t> - End hunger, achieve food security and improved nutrition and promote sustainable agriculture</a:t>
            </a:r>
            <a:endParaRPr lang="en-GB" baseline="30000" dirty="0"/>
          </a:p>
          <a:p>
            <a:r>
              <a:rPr lang="en-GB" dirty="0" smtClean="0">
                <a:effectLst/>
              </a:rPr>
              <a:t> </a:t>
            </a:r>
            <a:r>
              <a:rPr lang="en-GB" b="1" dirty="0" smtClean="0">
                <a:effectLst/>
              </a:rPr>
              <a:t>Health</a:t>
            </a:r>
            <a:r>
              <a:rPr lang="en-GB" dirty="0" smtClean="0">
                <a:effectLst/>
              </a:rPr>
              <a:t> - Ensure healthy lives and promote well-being for all at all ages</a:t>
            </a:r>
          </a:p>
          <a:p>
            <a:r>
              <a:rPr lang="en-GB" b="1" dirty="0" smtClean="0">
                <a:effectLst/>
              </a:rPr>
              <a:t>Education</a:t>
            </a:r>
            <a:r>
              <a:rPr lang="en-GB" dirty="0" smtClean="0">
                <a:effectLst/>
              </a:rPr>
              <a:t> - Ensure inclusive and equitable quality education and promote lifelong learning opportunities for all</a:t>
            </a:r>
          </a:p>
          <a:p>
            <a:r>
              <a:rPr lang="en-GB" b="1" dirty="0" smtClean="0">
                <a:effectLst/>
              </a:rPr>
              <a:t>Women</a:t>
            </a:r>
            <a:r>
              <a:rPr lang="en-GB" dirty="0" smtClean="0">
                <a:effectLst/>
              </a:rPr>
              <a:t> - Achieve gender equality and empower all women and girls</a:t>
            </a:r>
          </a:p>
          <a:p>
            <a:r>
              <a:rPr lang="en-GB" b="1" dirty="0" smtClean="0">
                <a:effectLst/>
              </a:rPr>
              <a:t>Water</a:t>
            </a:r>
            <a:r>
              <a:rPr lang="en-GB" dirty="0" smtClean="0">
                <a:effectLst/>
              </a:rPr>
              <a:t> - Ensure availability and sustainable management of water and sanitation for all</a:t>
            </a:r>
            <a:endParaRPr lang="en-GB" baseline="30000" dirty="0"/>
          </a:p>
          <a:p>
            <a:r>
              <a:rPr lang="en-GB" dirty="0" smtClean="0">
                <a:effectLst/>
              </a:rPr>
              <a:t> </a:t>
            </a:r>
            <a:r>
              <a:rPr lang="en-GB" b="1" dirty="0" smtClean="0">
                <a:effectLst/>
              </a:rPr>
              <a:t>Energy</a:t>
            </a:r>
            <a:r>
              <a:rPr lang="en-GB" dirty="0" smtClean="0">
                <a:effectLst/>
              </a:rPr>
              <a:t> - Ensure access to affordable, reliable, sustainable and modern energy for all</a:t>
            </a:r>
          </a:p>
          <a:p>
            <a:endParaRPr lang="en-GB" dirty="0"/>
          </a:p>
        </p:txBody>
      </p:sp>
    </p:spTree>
    <p:extLst>
      <p:ext uri="{BB962C8B-B14F-4D97-AF65-F5344CB8AC3E}">
        <p14:creationId xmlns:p14="http://schemas.microsoft.com/office/powerpoint/2010/main" val="23496972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1718</Words>
  <Application>Microsoft Office PowerPoint</Application>
  <PresentationFormat>Widescreen</PresentationFormat>
  <Paragraphs>122</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MBA – Anglia Ruskin University</vt:lpstr>
      <vt:lpstr>Some background material – how did we come to even think about ‘development?’</vt:lpstr>
      <vt:lpstr>The arrival of a new way</vt:lpstr>
      <vt:lpstr>The development movement – the causes</vt:lpstr>
      <vt:lpstr>The main targets of development</vt:lpstr>
      <vt:lpstr>The theories in ONE slide!</vt:lpstr>
      <vt:lpstr>2000-2015</vt:lpstr>
      <vt:lpstr>MDG’s – some good, some less so</vt:lpstr>
      <vt:lpstr>SDG’s – more, wider and will shape business and political policies towards the majority of the world’s population</vt:lpstr>
      <vt:lpstr>SDG’s - 2</vt:lpstr>
      <vt:lpstr>Business?</vt:lpstr>
      <vt:lpstr>Business - 2</vt:lpstr>
      <vt:lpstr>Partnerships</vt:lpstr>
      <vt:lpstr>Ways forward</vt:lpstr>
      <vt:lpstr>Problems</vt:lpstr>
      <vt:lpstr>Some solutions</vt:lpstr>
      <vt:lpstr>Some solutions</vt:lpstr>
      <vt:lpstr>The challenges for you</vt:lpstr>
    </vt:vector>
  </TitlesOfParts>
  <Company>Bishops Stortford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MBA – Anglia Ruskin University</dc:title>
  <dc:creator>John Birchall</dc:creator>
  <cp:lastModifiedBy>John Birchall</cp:lastModifiedBy>
  <cp:revision>12</cp:revision>
  <dcterms:created xsi:type="dcterms:W3CDTF">2016-01-18T14:34:12Z</dcterms:created>
  <dcterms:modified xsi:type="dcterms:W3CDTF">2016-01-27T12:29:36Z</dcterms:modified>
</cp:coreProperties>
</file>